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79"/>
  </p:normalViewPr>
  <p:slideViewPr>
    <p:cSldViewPr snapToGrid="0" snapToObjects="1">
      <p:cViewPr varScale="1">
        <p:scale>
          <a:sx n="90" d="100"/>
          <a:sy n="90" d="100"/>
        </p:scale>
        <p:origin x="2184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008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7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15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5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47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2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3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33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58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55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70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81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Supporting Individuals with Mental Illness in </a:t>
            </a:r>
            <a:r>
              <a:rPr lang="en-US" dirty="0"/>
              <a:t>OUR Church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Identifying Needs • Providing Support • Healthy Boundaries</a:t>
            </a:r>
            <a:endParaRPr lang="en-US" dirty="0"/>
          </a:p>
          <a:p>
            <a:r>
              <a:rPr lang="en-US" dirty="0"/>
              <a:t>Robert Rice, MSN, RN, PMH-BC, CNE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PTSD – What You May Notice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Hypervigilance or jumpiness</a:t>
            </a:r>
            <a:endParaRPr lang="en-US" dirty="0"/>
          </a:p>
          <a:p>
            <a:r>
              <a:rPr lang="en-US" dirty="0"/>
              <a:t>Potential for angry outbursts</a:t>
            </a:r>
            <a:endParaRPr dirty="0"/>
          </a:p>
          <a:p>
            <a:r>
              <a:rPr dirty="0"/>
              <a:t>Emotional shutdown</a:t>
            </a:r>
          </a:p>
          <a:p>
            <a:r>
              <a:rPr dirty="0"/>
              <a:t>Triggers related to sound, crowds, or </a:t>
            </a:r>
            <a:r>
              <a:rPr lang="en-US" dirty="0"/>
              <a:t>specific</a:t>
            </a:r>
            <a:r>
              <a:rPr dirty="0"/>
              <a:t> topics</a:t>
            </a:r>
            <a:endParaRPr lang="en-US" dirty="0"/>
          </a:p>
          <a:p>
            <a:r>
              <a:rPr lang="en-US" dirty="0"/>
              <a:t>Flashbacks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PTSD – How to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Avoid surprising or touching someone without consent</a:t>
            </a:r>
          </a:p>
          <a:p>
            <a:r>
              <a:rPr dirty="0"/>
              <a:t>Provide clear expectations about activities</a:t>
            </a:r>
          </a:p>
          <a:p>
            <a:r>
              <a:rPr dirty="0"/>
              <a:t>Offer quiet spaces</a:t>
            </a:r>
          </a:p>
          <a:p>
            <a:r>
              <a:rPr dirty="0"/>
              <a:t>Validate feelings without pushing them to share</a:t>
            </a:r>
            <a:endParaRPr lang="en-US" dirty="0"/>
          </a:p>
          <a:p>
            <a:r>
              <a:rPr lang="en-US" dirty="0"/>
              <a:t>Sometimes simply listening to feelings is the best move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Psychotic Disorders – What You May Notice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Confusion, disorganized thoughts</a:t>
            </a:r>
            <a:r>
              <a:rPr lang="en-US" dirty="0"/>
              <a:t>,</a:t>
            </a:r>
            <a:r>
              <a:rPr dirty="0"/>
              <a:t> or speech</a:t>
            </a:r>
          </a:p>
          <a:p>
            <a:r>
              <a:rPr dirty="0"/>
              <a:t>Hearing or seeing things others don’t</a:t>
            </a:r>
          </a:p>
          <a:p>
            <a:r>
              <a:rPr dirty="0"/>
              <a:t>Paranoia or mistrust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Psychotic Disorders – How to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Stay calm and avoid arguing with delusional beliefs</a:t>
            </a:r>
          </a:p>
          <a:p>
            <a:r>
              <a:rPr dirty="0"/>
              <a:t>Redirect gently to safety and comfort</a:t>
            </a:r>
          </a:p>
          <a:p>
            <a:r>
              <a:rPr dirty="0"/>
              <a:t>In </a:t>
            </a:r>
            <a:r>
              <a:rPr lang="en-US" dirty="0"/>
              <a:t>a </a:t>
            </a:r>
            <a:r>
              <a:rPr dirty="0"/>
              <a:t>crisis, contact professional help</a:t>
            </a:r>
          </a:p>
          <a:p>
            <a:r>
              <a:rPr dirty="0"/>
              <a:t>Provide compassionate presence, not confrontation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Healthy Limit-Setting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Be supportive, but maintain clear boundaries</a:t>
            </a:r>
          </a:p>
          <a:p>
            <a:r>
              <a:rPr dirty="0"/>
              <a:t> You are not responsible for counseling or treatment</a:t>
            </a:r>
          </a:p>
          <a:p>
            <a:r>
              <a:rPr dirty="0"/>
              <a:t>Know when to involve pastoral staff or professionals</a:t>
            </a:r>
          </a:p>
          <a:p>
            <a:r>
              <a:rPr dirty="0"/>
              <a:t>Protect the safety of the individual and the congregation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Creating a Supportive Church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education to safety team members, ushers, and greeters</a:t>
            </a:r>
            <a:endParaRPr dirty="0"/>
          </a:p>
          <a:p>
            <a:r>
              <a:rPr dirty="0"/>
              <a:t>Offer calm spaces during services</a:t>
            </a:r>
          </a:p>
          <a:p>
            <a:r>
              <a:rPr dirty="0"/>
              <a:t>Provide clear communication and expectations</a:t>
            </a:r>
          </a:p>
          <a:p>
            <a:r>
              <a:rPr dirty="0"/>
              <a:t>Create a culture of compassion and inclusion</a:t>
            </a:r>
            <a:endParaRPr lang="en-US" dirty="0"/>
          </a:p>
          <a:p>
            <a:r>
              <a:rPr lang="en-US" dirty="0"/>
              <a:t>Speak calmly and quietly</a:t>
            </a:r>
          </a:p>
          <a:p>
            <a:r>
              <a:rPr lang="en-US" dirty="0"/>
              <a:t>Do not restrain except to prevent immediate harm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Final Encouragement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You don’t need to be a therapist to show Christ-like love.</a:t>
            </a:r>
            <a:endParaRPr lang="en-US" dirty="0"/>
          </a:p>
          <a:p>
            <a:r>
              <a:rPr lang="en-US" dirty="0"/>
              <a:t>Sometimes people who are struggling want someone to listen.</a:t>
            </a:r>
            <a:endParaRPr dirty="0"/>
          </a:p>
          <a:p>
            <a:r>
              <a:rPr dirty="0"/>
              <a:t>Small actions of kindness go a long way.</a:t>
            </a:r>
          </a:p>
          <a:p>
            <a:r>
              <a:rPr dirty="0"/>
              <a:t>When in doubt: stay calm, be compassionate, set healthy boundaries.</a:t>
            </a:r>
            <a:endParaRPr lang="en-US" dirty="0"/>
          </a:p>
          <a:p>
            <a:r>
              <a:rPr lang="en-US" dirty="0"/>
              <a:t>Get help when needed.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Churches are often a safe space for people seeking comfort.</a:t>
            </a:r>
          </a:p>
          <a:p>
            <a:r>
              <a:rPr dirty="0"/>
              <a:t>Many members quietly struggle with mental health challenges.</a:t>
            </a:r>
          </a:p>
          <a:p>
            <a:r>
              <a:rPr dirty="0"/>
              <a:t>Awareness helps us respond with compassion, safety, and wisdom.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947B2-4BF1-23C8-E0F9-B7CC965A7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355CE-92EF-2C66-F6D2-69D5EC66B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Individuals you may Encounter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64F9B-4DD1-E731-C920-19CF3BD86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Anxiety disorders</a:t>
            </a:r>
            <a:endParaRPr dirty="0"/>
          </a:p>
          <a:p>
            <a:r>
              <a:rPr lang="en-US" dirty="0"/>
              <a:t>Depression</a:t>
            </a:r>
            <a:endParaRPr dirty="0"/>
          </a:p>
          <a:p>
            <a:r>
              <a:rPr lang="en-US" dirty="0"/>
              <a:t>Bipolar disorder</a:t>
            </a:r>
          </a:p>
          <a:p>
            <a:r>
              <a:rPr lang="en-US" dirty="0"/>
              <a:t>PTSD</a:t>
            </a:r>
          </a:p>
          <a:p>
            <a:r>
              <a:rPr lang="en-US" dirty="0"/>
              <a:t>Psychotic disorders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809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Anxiety Disorders – What You May Notice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Restlessness, worry, difficulty focusing</a:t>
            </a:r>
          </a:p>
          <a:p>
            <a:r>
              <a:rPr dirty="0"/>
              <a:t>Avoiding group activities or overstimulation</a:t>
            </a:r>
          </a:p>
          <a:p>
            <a:r>
              <a:rPr dirty="0"/>
              <a:t>Physical symptoms: shaking, rapid breathing, distress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Example - an individual experiencing a panic attack during church service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Anxiety Disorders – How to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Speak calmly and reassuringly</a:t>
            </a:r>
          </a:p>
          <a:p>
            <a:r>
              <a:rPr dirty="0"/>
              <a:t>Offer quiet spaces during services</a:t>
            </a:r>
          </a:p>
          <a:p>
            <a:r>
              <a:rPr dirty="0"/>
              <a:t>Encourage grounding techniques (deep breathing, stepping outside)</a:t>
            </a:r>
          </a:p>
          <a:p>
            <a:r>
              <a:rPr dirty="0"/>
              <a:t>Avoid pressuring participation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Depression – What You May Notice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Low energy, sadness, withdrawal</a:t>
            </a:r>
          </a:p>
          <a:p>
            <a:r>
              <a:rPr dirty="0"/>
              <a:t>Difficulty participating in worship or conversation</a:t>
            </a:r>
          </a:p>
          <a:p>
            <a:r>
              <a:rPr dirty="0"/>
              <a:t>Expressions of hopelessness</a:t>
            </a:r>
            <a:endParaRPr lang="en-US" dirty="0"/>
          </a:p>
          <a:p>
            <a:r>
              <a:rPr lang="en-US" dirty="0"/>
              <a:t>Possible suicidal thinking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Depression – How to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Listen without trying to 'fix' immediately</a:t>
            </a:r>
          </a:p>
          <a:p>
            <a:r>
              <a:rPr dirty="0"/>
              <a:t>Gently check in and offer support</a:t>
            </a:r>
          </a:p>
          <a:p>
            <a:r>
              <a:rPr dirty="0"/>
              <a:t>Encourage professional help if appropriate</a:t>
            </a:r>
          </a:p>
          <a:p>
            <a:r>
              <a:rPr dirty="0"/>
              <a:t>Include them in </a:t>
            </a:r>
            <a:r>
              <a:rPr lang="en-US" dirty="0"/>
              <a:t>the </a:t>
            </a:r>
            <a:r>
              <a:rPr dirty="0"/>
              <a:t>community without overwhelming them</a:t>
            </a:r>
            <a:endParaRPr lang="en-US" dirty="0"/>
          </a:p>
          <a:p>
            <a:r>
              <a:rPr lang="en-US" dirty="0"/>
              <a:t>Ask about suicidal thinking</a:t>
            </a:r>
          </a:p>
          <a:p>
            <a:pPr lvl="1"/>
            <a:r>
              <a:rPr lang="en-US" dirty="0"/>
              <a:t>Offer 988 crisis line</a:t>
            </a:r>
          </a:p>
          <a:p>
            <a:pPr lvl="1"/>
            <a:r>
              <a:rPr lang="en-US" dirty="0"/>
              <a:t>Consider 911 call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Bipolar Disorder – What You May Notice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High-energy periods (talkative, impulsive</a:t>
            </a:r>
            <a:r>
              <a:rPr lang="en-US" dirty="0"/>
              <a:t>, possibly agitated</a:t>
            </a:r>
            <a:r>
              <a:rPr dirty="0"/>
              <a:t>)</a:t>
            </a:r>
          </a:p>
          <a:p>
            <a:r>
              <a:rPr dirty="0"/>
              <a:t>Low-energy periods (</a:t>
            </a:r>
            <a:r>
              <a:rPr lang="en-US" dirty="0"/>
              <a:t>depression</a:t>
            </a:r>
            <a:r>
              <a:rPr dirty="0"/>
              <a:t>)</a:t>
            </a:r>
          </a:p>
          <a:p>
            <a:r>
              <a:rPr dirty="0"/>
              <a:t>Difficulty maintaining routines</a:t>
            </a:r>
            <a:endParaRPr lang="en-US" dirty="0"/>
          </a:p>
          <a:p>
            <a:r>
              <a:rPr lang="en-US" dirty="0"/>
              <a:t>Potential for suicidal thinking/behavior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Bipolar Disorder – How to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Provide consistent structure and expectations</a:t>
            </a:r>
          </a:p>
          <a:p>
            <a:r>
              <a:rPr dirty="0"/>
              <a:t>Avoid escalating impulsive behavior by staying calm</a:t>
            </a:r>
          </a:p>
          <a:p>
            <a:r>
              <a:rPr dirty="0"/>
              <a:t>Offer support without enabling risky choices</a:t>
            </a:r>
          </a:p>
          <a:p>
            <a:r>
              <a:rPr dirty="0"/>
              <a:t>Encourage connection during depressive phases</a:t>
            </a:r>
            <a:endParaRPr lang="en-US" dirty="0"/>
          </a:p>
          <a:p>
            <a:r>
              <a:rPr lang="en-US" dirty="0"/>
              <a:t>Ask about suicidal thinking</a:t>
            </a:r>
          </a:p>
          <a:p>
            <a:r>
              <a:rPr lang="en-US" dirty="0"/>
              <a:t>911, crisis lines if needed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42</TotalTime>
  <Words>523</Words>
  <Application>Microsoft Macintosh PowerPoint</Application>
  <PresentationFormat>On-screen Show (4:3)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Parcel</vt:lpstr>
      <vt:lpstr>Supporting Individuals with Mental Illness in OUR Church</vt:lpstr>
      <vt:lpstr>Importance</vt:lpstr>
      <vt:lpstr>Individuals you may Encounter</vt:lpstr>
      <vt:lpstr>Anxiety Disorders – What You May Notice</vt:lpstr>
      <vt:lpstr>Anxiety Disorders – How to Help</vt:lpstr>
      <vt:lpstr>Depression – What You May Notice</vt:lpstr>
      <vt:lpstr>Depression – How to Help</vt:lpstr>
      <vt:lpstr>Bipolar Disorder – What You May Notice</vt:lpstr>
      <vt:lpstr>Bipolar Disorder – How to Help</vt:lpstr>
      <vt:lpstr>PTSD – What You May Notice</vt:lpstr>
      <vt:lpstr>PTSD – How to Help</vt:lpstr>
      <vt:lpstr>Psychotic Disorders – What You May Notice</vt:lpstr>
      <vt:lpstr>Psychotic Disorders – How to Help</vt:lpstr>
      <vt:lpstr>Healthy Limit-Setting</vt:lpstr>
      <vt:lpstr>Creating a Supportive Church Environment</vt:lpstr>
      <vt:lpstr>Final Encouragement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 Rice</cp:lastModifiedBy>
  <cp:revision>11</cp:revision>
  <dcterms:created xsi:type="dcterms:W3CDTF">2013-01-27T09:14:16Z</dcterms:created>
  <dcterms:modified xsi:type="dcterms:W3CDTF">2025-11-14T18:59:32Z</dcterms:modified>
  <cp:category/>
</cp:coreProperties>
</file>